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6" r:id="rId4"/>
    <p:sldId id="272" r:id="rId5"/>
    <p:sldId id="271" r:id="rId6"/>
    <p:sldId id="270" r:id="rId7"/>
    <p:sldId id="268" r:id="rId8"/>
    <p:sldId id="269" r:id="rId9"/>
    <p:sldId id="273" r:id="rId10"/>
    <p:sldId id="26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61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927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0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98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5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676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33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48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82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82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0815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1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25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574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817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49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03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0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5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888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68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B583-89B8-4976-963C-335D82645963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41B8-7820-4F87-8787-B7116463C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FB583-89B8-4976-963C-335D826459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841B8-7820-4F87-8787-B7116463C7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4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monitoring.adu.by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onitoring.adu.b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toring.adu.by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oarimk@post.voiro.by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rkr.unibel.by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311399"/>
            <a:ext cx="9144000" cy="15541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33CC"/>
                </a:solidFill>
              </a:rPr>
              <a:t>Среда УМК</a:t>
            </a:r>
            <a:endParaRPr lang="ru-RU" sz="7200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900" y="4267200"/>
            <a:ext cx="7785100" cy="259080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rgbClr val="0033CC"/>
                </a:solidFill>
              </a:rPr>
              <a:t>Заседание сетевого онлайн-сообщества </a:t>
            </a:r>
          </a:p>
          <a:p>
            <a:endParaRPr lang="ru-RU" sz="1500" dirty="0" smtClean="0">
              <a:solidFill>
                <a:srgbClr val="0033CC"/>
              </a:solidFill>
            </a:endParaRPr>
          </a:p>
          <a:p>
            <a:endParaRPr lang="ru-RU" sz="1400" dirty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Центр руководящих кадров,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специалистов образования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и инновационной деятельности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931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311399"/>
            <a:ext cx="9144000" cy="1554163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0033CC"/>
                </a:solidFill>
              </a:rPr>
              <a:t>Среда УМК</a:t>
            </a:r>
            <a:endParaRPr lang="ru-RU" sz="7200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06900" y="4267200"/>
            <a:ext cx="7785100" cy="2590800"/>
          </a:xfrm>
        </p:spPr>
        <p:txBody>
          <a:bodyPr>
            <a:normAutofit fontScale="92500" lnSpcReduction="20000"/>
          </a:bodyPr>
          <a:lstStyle/>
          <a:p>
            <a:r>
              <a:rPr lang="ru-RU" sz="3500" dirty="0" smtClean="0">
                <a:solidFill>
                  <a:srgbClr val="0033CC"/>
                </a:solidFill>
              </a:rPr>
              <a:t>Заседание сетевого онлайн-сообщества </a:t>
            </a:r>
          </a:p>
          <a:p>
            <a:endParaRPr lang="ru-RU" sz="1500" dirty="0" smtClean="0">
              <a:solidFill>
                <a:srgbClr val="0033CC"/>
              </a:solidFill>
            </a:endParaRPr>
          </a:p>
          <a:p>
            <a:endParaRPr lang="ru-RU" sz="1400" dirty="0">
              <a:solidFill>
                <a:srgbClr val="0033CC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Центр руководящих кадров,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специалистов образования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600" dirty="0" smtClean="0">
                <a:solidFill>
                  <a:srgbClr val="0033CC"/>
                </a:solidFill>
              </a:rPr>
              <a:t>и инновационной деятельности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42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Республиканский мониторинг </a:t>
            </a:r>
            <a:br>
              <a:rPr lang="ru-RU" dirty="0" smtClean="0">
                <a:solidFill>
                  <a:srgbClr val="0033CC"/>
                </a:solidFill>
              </a:rPr>
            </a:br>
            <a:r>
              <a:rPr lang="ru-RU" dirty="0" smtClean="0">
                <a:solidFill>
                  <a:srgbClr val="0033CC"/>
                </a:solidFill>
              </a:rPr>
              <a:t>1 этап – 6,7 декабря</a:t>
            </a:r>
            <a:endParaRPr lang="ru-RU" dirty="0">
              <a:solidFill>
                <a:srgbClr val="0033CC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317037"/>
              </p:ext>
            </p:extLst>
          </p:nvPr>
        </p:nvGraphicFramePr>
        <p:xfrm>
          <a:off x="444500" y="1710286"/>
          <a:ext cx="11303000" cy="4258710"/>
        </p:xfrm>
        <a:graphic>
          <a:graphicData uri="http://schemas.openxmlformats.org/drawingml/2006/table">
            <a:tbl>
              <a:tblPr/>
              <a:tblGrid>
                <a:gridCol w="1533979"/>
                <a:gridCol w="9769021"/>
              </a:tblGrid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-88900" algn="ctr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УОСО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«Гимназия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№3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г.Витебска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имени А.С. Пушкина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«Средняя школа №38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г.Витебска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«Средняя школа №41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г.Витебска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Мазоловская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 Витебского района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«Средняя школа №7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г.Новополоцка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«Средняя школа №3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г.Лепеля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Чепуковская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средняя школа»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Миорского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«Гимназия №2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г.Орши</a:t>
                      </a:r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2400" b="0" i="0" u="none" strike="noStrike" dirty="0"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0" i="0" u="none" strike="noStrike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</a:p>
                  </a:txBody>
                  <a:tcPr marL="8381" marR="8381" marT="838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just" fontAlgn="ctr"/>
                      <a:r>
                        <a:rPr lang="ru-RU" sz="2400" b="0" i="0" u="none" strike="noStrike" dirty="0" smtClean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ГУО «Средняя 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школа №18 имени Евфросинии Полоцкой </a:t>
                      </a:r>
                      <a:r>
                        <a:rPr lang="ru-RU" sz="2400" b="0" i="0" u="none" strike="noStrike" dirty="0" err="1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г.Полоцка</a:t>
                      </a:r>
                      <a:r>
                        <a:rPr lang="ru-RU" sz="2400" b="0" i="0" u="none" strike="noStrike" dirty="0"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8381" marR="8381" marT="83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064786"/>
              </p:ext>
            </p:extLst>
          </p:nvPr>
        </p:nvGraphicFramePr>
        <p:xfrm>
          <a:off x="419100" y="1701800"/>
          <a:ext cx="11315700" cy="4254500"/>
        </p:xfrm>
        <a:graphic>
          <a:graphicData uri="http://schemas.openxmlformats.org/drawingml/2006/table">
            <a:tbl>
              <a:tblPr/>
              <a:tblGrid>
                <a:gridCol w="1574800"/>
                <a:gridCol w="9740900"/>
              </a:tblGrid>
              <a:tr h="457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rgbClr val="0033CC"/>
                      </a:solidFill>
                      <a:prstDash val="soli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033CC"/>
                      </a:solidFill>
                      <a:prstDash val="soli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0033CC"/>
                      </a:solidFill>
                      <a:prstDash val="soli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91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7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033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25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1300" y="212724"/>
            <a:ext cx="7505700" cy="91757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https://monitoring.adu.by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24000" r="9167" b="14445"/>
          <a:stretch/>
        </p:blipFill>
        <p:spPr bwMode="auto">
          <a:xfrm>
            <a:off x="93485" y="1206500"/>
            <a:ext cx="11958815" cy="551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1300" y="212724"/>
            <a:ext cx="7505700" cy="917575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https://monitoring.adu.by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 t="50000" r="20211" b="15336"/>
          <a:stretch/>
        </p:blipFill>
        <p:spPr bwMode="auto">
          <a:xfrm>
            <a:off x="152400" y="1244600"/>
            <a:ext cx="11855788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644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76" t="19707" r="4386" b="18070"/>
          <a:stretch/>
        </p:blipFill>
        <p:spPr bwMode="auto">
          <a:xfrm>
            <a:off x="1003300" y="1130299"/>
            <a:ext cx="10439400" cy="566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1300" y="212724"/>
            <a:ext cx="7505700" cy="917575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https://monitoring.adu.by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011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1900" y="123825"/>
            <a:ext cx="87757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Определение участников исследования, декабрь 2022 г.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0" t="29182" r="15877" b="27271"/>
          <a:stretch/>
        </p:blipFill>
        <p:spPr bwMode="auto">
          <a:xfrm>
            <a:off x="1384300" y="1302666"/>
            <a:ext cx="9118600" cy="555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83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1600" y="111125"/>
            <a:ext cx="87757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Анкетирование, декабрь 2022 г.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" y="1206500"/>
            <a:ext cx="11823700" cy="52324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</a:rPr>
              <a:t>Изучение личностного  развития – формирование гражданской культуры учащихся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Качество образовательного процесса:</a:t>
            </a:r>
          </a:p>
          <a:p>
            <a:pPr lvl="1" algn="just"/>
            <a:r>
              <a:rPr lang="ru-RU" dirty="0" smtClean="0">
                <a:solidFill>
                  <a:srgbClr val="0033CC"/>
                </a:solidFill>
              </a:rPr>
              <a:t>использование единого информационного образовательного ресурса (ЕИОР)</a:t>
            </a:r>
          </a:p>
          <a:p>
            <a:pPr lvl="1" algn="just"/>
            <a:r>
              <a:rPr lang="ru-RU" dirty="0" smtClean="0">
                <a:solidFill>
                  <a:srgbClr val="0033CC"/>
                </a:solidFill>
              </a:rPr>
              <a:t>учебно-методическое обеспечение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Психологические аспекты воспитания и обучения</a:t>
            </a:r>
          </a:p>
          <a:p>
            <a:pPr lvl="1" algn="just"/>
            <a:r>
              <a:rPr lang="ru-RU" dirty="0" smtClean="0">
                <a:solidFill>
                  <a:srgbClr val="0033CC"/>
                </a:solidFill>
              </a:rPr>
              <a:t>профессиональное самоопределение учащихся, мотивация выбора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Все ссылки на анкеты будут высланы в ВОИРО (региональному координатору), затем разосланы по школам.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</a:rPr>
              <a:t>Не позднее 8 декабря на </a:t>
            </a:r>
            <a:r>
              <a:rPr lang="ru-RU" dirty="0" err="1" smtClean="0">
                <a:solidFill>
                  <a:srgbClr val="FF0000"/>
                </a:solidFill>
              </a:rPr>
              <a:t>эл.почту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hlinkClick r:id="rId2"/>
              </a:rPr>
              <a:t>oarimk@post.voiro.by</a:t>
            </a:r>
            <a:r>
              <a:rPr lang="ru-RU" dirty="0" smtClean="0">
                <a:solidFill>
                  <a:srgbClr val="FF0000"/>
                </a:solidFill>
              </a:rPr>
              <a:t>  от каждого учреждения образования должны быть высланы три протокола проведений исследований (один на каждое исследование – заполняет внешний наблюдатель).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100" y="365125"/>
            <a:ext cx="8775700" cy="1325563"/>
          </a:xfrm>
        </p:spPr>
        <p:txBody>
          <a:bodyPr/>
          <a:lstStyle/>
          <a:p>
            <a:r>
              <a:rPr lang="ru-RU" dirty="0" smtClean="0">
                <a:solidFill>
                  <a:srgbClr val="0033CC"/>
                </a:solidFill>
              </a:rPr>
              <a:t>Новшества 2022/2023 учебного года</a:t>
            </a: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100" y="1825625"/>
            <a:ext cx="11214100" cy="435927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33CC"/>
                </a:solidFill>
              </a:rPr>
              <a:t>Две платформы</a:t>
            </a:r>
          </a:p>
          <a:p>
            <a:pPr lvl="1" algn="just"/>
            <a:r>
              <a:rPr lang="en-US" sz="2800" dirty="0">
                <a:solidFill>
                  <a:srgbClr val="0033CC"/>
                </a:solidFill>
                <a:hlinkClick r:id="rId2"/>
              </a:rPr>
              <a:t>http://</a:t>
            </a:r>
            <a:r>
              <a:rPr lang="en-US" sz="2800" dirty="0" smtClean="0">
                <a:solidFill>
                  <a:srgbClr val="0033CC"/>
                </a:solidFill>
                <a:hlinkClick r:id="rId2"/>
              </a:rPr>
              <a:t>rkr.unibel.by</a:t>
            </a:r>
            <a:endParaRPr lang="ru-RU" sz="2800" dirty="0" smtClean="0">
              <a:solidFill>
                <a:srgbClr val="0033CC"/>
              </a:solidFill>
            </a:endParaRPr>
          </a:p>
          <a:p>
            <a:pPr lvl="1" algn="just"/>
            <a:r>
              <a:rPr lang="ru-RU" sz="2800" dirty="0" smtClean="0">
                <a:solidFill>
                  <a:srgbClr val="0033CC"/>
                </a:solidFill>
              </a:rPr>
              <a:t>НИКО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Изучение функциональной грамотности</a:t>
            </a:r>
          </a:p>
          <a:p>
            <a:pPr lvl="1" algn="just"/>
            <a:r>
              <a:rPr lang="ru-RU" sz="2800" dirty="0" smtClean="0">
                <a:solidFill>
                  <a:srgbClr val="0033CC"/>
                </a:solidFill>
              </a:rPr>
              <a:t>УОСО, УССО, УПТО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В системе НИКО все данные вносим сами, «выгружаем» результаты сами.</a:t>
            </a:r>
          </a:p>
          <a:p>
            <a:pPr algn="just"/>
            <a:r>
              <a:rPr lang="ru-RU" dirty="0" smtClean="0">
                <a:solidFill>
                  <a:srgbClr val="0033CC"/>
                </a:solidFill>
              </a:rPr>
              <a:t>Информатика – в системе НИКО, каждый учащийся получит свой логин и пароль для входа (генерируется автоматически в системе).</a:t>
            </a:r>
          </a:p>
          <a:p>
            <a:pPr algn="just"/>
            <a:endParaRPr lang="ru-RU" dirty="0" smtClean="0">
              <a:solidFill>
                <a:srgbClr val="0033CC"/>
              </a:solidFill>
            </a:endParaRPr>
          </a:p>
          <a:p>
            <a:pPr marL="0" indent="0" algn="just">
              <a:buNone/>
            </a:pPr>
            <a:endParaRPr lang="ru-RU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8900" y="0"/>
            <a:ext cx="87757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>
                <a:solidFill>
                  <a:srgbClr val="0033CC"/>
                </a:solidFill>
              </a:rPr>
              <a:t>Новая </a:t>
            </a:r>
            <a:r>
              <a:rPr lang="ru-RU" dirty="0" smtClean="0">
                <a:solidFill>
                  <a:srgbClr val="0033CC"/>
                </a:solidFill>
              </a:rPr>
              <a:t>платформа (2 этап)</a:t>
            </a:r>
            <a:endParaRPr lang="ru-RU" dirty="0">
              <a:solidFill>
                <a:srgbClr val="0033CC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7" t="17238" r="2535" b="19493"/>
          <a:stretch/>
        </p:blipFill>
        <p:spPr bwMode="auto">
          <a:xfrm>
            <a:off x="1092199" y="1108778"/>
            <a:ext cx="10927209" cy="5749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29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280</Words>
  <Application>Microsoft Office PowerPoint</Application>
  <PresentationFormat>Произвольный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1_Тема Office</vt:lpstr>
      <vt:lpstr>Среда УМК</vt:lpstr>
      <vt:lpstr>Республиканский мониторинг  1 этап – 6,7 декабря</vt:lpstr>
      <vt:lpstr>https://monitoring.adu.by/ </vt:lpstr>
      <vt:lpstr>https://monitoring.adu.by/ </vt:lpstr>
      <vt:lpstr>https://monitoring.adu.by/ </vt:lpstr>
      <vt:lpstr>Определение участников исследования, декабрь 2022 г.</vt:lpstr>
      <vt:lpstr>Анкетирование, декабрь 2022 г.</vt:lpstr>
      <vt:lpstr>Новшества 2022/2023 учебного года</vt:lpstr>
      <vt:lpstr>Новая платформа (2 этап)</vt:lpstr>
      <vt:lpstr>Среда УМК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SM</cp:lastModifiedBy>
  <cp:revision>36</cp:revision>
  <dcterms:created xsi:type="dcterms:W3CDTF">2022-01-26T08:55:30Z</dcterms:created>
  <dcterms:modified xsi:type="dcterms:W3CDTF">2022-12-01T05:46:08Z</dcterms:modified>
</cp:coreProperties>
</file>